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60BC5-FF17-4C57-8BF4-EEA617B2EC9F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1C7F7-0C85-4815-A99C-97D384557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Transformational leadership posits four main dimensions (the 4 I’s):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1C7F7-0C85-4815-A99C-97D38455708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FBCAF6-F1F8-4046-9E0E-11D00BDCCA05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F35F0C-FBA8-43E7-9EDC-555558C4A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BCAF6-F1F8-4046-9E0E-11D00BDCCA05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35F0C-FBA8-43E7-9EDC-555558C4A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BCAF6-F1F8-4046-9E0E-11D00BDCCA05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35F0C-FBA8-43E7-9EDC-555558C4A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BCAF6-F1F8-4046-9E0E-11D00BDCCA05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35F0C-FBA8-43E7-9EDC-555558C4A8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BCAF6-F1F8-4046-9E0E-11D00BDCCA05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35F0C-FBA8-43E7-9EDC-555558C4A8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BCAF6-F1F8-4046-9E0E-11D00BDCCA05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35F0C-FBA8-43E7-9EDC-555558C4A8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BCAF6-F1F8-4046-9E0E-11D00BDCCA05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35F0C-FBA8-43E7-9EDC-555558C4A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BCAF6-F1F8-4046-9E0E-11D00BDCCA05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35F0C-FBA8-43E7-9EDC-555558C4A8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BCAF6-F1F8-4046-9E0E-11D00BDCCA05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35F0C-FBA8-43E7-9EDC-555558C4A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FBCAF6-F1F8-4046-9E0E-11D00BDCCA05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35F0C-FBA8-43E7-9EDC-555558C4A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FBCAF6-F1F8-4046-9E0E-11D00BDCCA05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F35F0C-FBA8-43E7-9EDC-555558C4A8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FBCAF6-F1F8-4046-9E0E-11D00BDCCA05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F35F0C-FBA8-43E7-9EDC-555558C4A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Transformational Leadership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</a:t>
            </a:r>
            <a:r>
              <a:rPr lang="en-US" dirty="0" err="1" smtClean="0"/>
              <a:t>Hudley</a:t>
            </a:r>
            <a:endParaRPr lang="en-US" dirty="0" smtClean="0"/>
          </a:p>
          <a:p>
            <a:r>
              <a:rPr lang="en-US" dirty="0" smtClean="0"/>
              <a:t>Regina Lynn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Original Early 80’s</a:t>
            </a:r>
          </a:p>
          <a:p>
            <a:r>
              <a:rPr lang="en-US" dirty="0" smtClean="0"/>
              <a:t>“Transformational Leadership coined by </a:t>
            </a:r>
            <a:r>
              <a:rPr lang="en-US" dirty="0" err="1" smtClean="0"/>
              <a:t>Downton</a:t>
            </a:r>
            <a:r>
              <a:rPr lang="en-US" dirty="0" smtClean="0"/>
              <a:t> (1973)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“New Leadership” paradigm  (</a:t>
            </a:r>
            <a:r>
              <a:rPr lang="en-US" dirty="0" err="1" smtClean="0"/>
              <a:t>Bryman</a:t>
            </a:r>
            <a:r>
              <a:rPr lang="en-US" dirty="0" smtClean="0"/>
              <a:t>, 1992)</a:t>
            </a:r>
          </a:p>
          <a:p>
            <a:pPr marL="880110" lvl="1" indent="-514350">
              <a:buFont typeface="Wingdings" pitchFamily="2" charset="2"/>
              <a:buChar char="v"/>
            </a:pPr>
            <a:r>
              <a:rPr lang="en-US" dirty="0" smtClean="0"/>
              <a:t>Management</a:t>
            </a:r>
          </a:p>
          <a:p>
            <a:pPr marL="880110" lvl="1" indent="-514350">
              <a:buFont typeface="Wingdings" pitchFamily="2" charset="2"/>
              <a:buChar char="v"/>
            </a:pPr>
            <a:r>
              <a:rPr lang="en-US" dirty="0" smtClean="0"/>
              <a:t>Social psychology</a:t>
            </a:r>
          </a:p>
          <a:p>
            <a:pPr marL="880110" lvl="1" indent="-514350">
              <a:buFont typeface="Wingdings" pitchFamily="2" charset="2"/>
              <a:buChar char="v"/>
            </a:pPr>
            <a:r>
              <a:rPr lang="en-US" dirty="0" smtClean="0"/>
              <a:t>Nursing</a:t>
            </a:r>
          </a:p>
          <a:p>
            <a:pPr marL="880110" lvl="1" indent="-514350">
              <a:buFont typeface="Wingdings" pitchFamily="2" charset="2"/>
              <a:buChar char="v"/>
            </a:pPr>
            <a:r>
              <a:rPr lang="en-US" dirty="0" smtClean="0"/>
              <a:t>Education</a:t>
            </a:r>
          </a:p>
          <a:p>
            <a:pPr marL="880110" lvl="1" indent="-514350">
              <a:buFont typeface="Wingdings" pitchFamily="2" charset="2"/>
              <a:buChar char="v"/>
            </a:pPr>
            <a:r>
              <a:rPr lang="en-US" dirty="0" smtClean="0"/>
              <a:t>Industrial engineering</a:t>
            </a:r>
          </a:p>
          <a:p>
            <a:pPr marL="880110" lvl="1" indent="-514350">
              <a:buNone/>
            </a:pPr>
            <a:endParaRPr lang="en-US" dirty="0" smtClean="0"/>
          </a:p>
          <a:p>
            <a:pPr marL="880110" lvl="1" indent="-51435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dirty="0" smtClean="0"/>
              <a:t> builds trust, respect in followers, thus forming basis for acceptance of big changes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dirty="0" smtClean="0"/>
              <a:t>changes expectations of group members: problems CAN be solved</a:t>
            </a:r>
          </a:p>
          <a:p>
            <a:r>
              <a:rPr lang="en-US" dirty="0" smtClean="0"/>
              <a:t>encourage followers</a:t>
            </a:r>
            <a:r>
              <a:rPr lang="ja-JP" altLang="en-US" smtClean="0">
                <a:latin typeface="Arial"/>
              </a:rPr>
              <a:t>’</a:t>
            </a:r>
            <a:r>
              <a:rPr lang="en-US" dirty="0" smtClean="0"/>
              <a:t> creativity—question old assumptions, traditions and beliefs, reframe problems</a:t>
            </a:r>
          </a:p>
          <a:p>
            <a:r>
              <a:rPr lang="en-US" dirty="0" smtClean="0"/>
              <a:t>leaders pay particular attention to each individual</a:t>
            </a:r>
            <a:r>
              <a:rPr lang="ja-JP" altLang="en-US" smtClean="0">
                <a:latin typeface="Arial"/>
              </a:rPr>
              <a:t>’</a:t>
            </a:r>
            <a:r>
              <a:rPr lang="en-US" dirty="0" smtClean="0"/>
              <a:t>s needs for growth and achievement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Transformational Leadership four main actors:</a:t>
            </a:r>
          </a:p>
          <a:p>
            <a:pPr lvl="2"/>
            <a:r>
              <a:rPr lang="en-US" sz="3200" dirty="0" smtClean="0"/>
              <a:t>Idealized Influence</a:t>
            </a:r>
          </a:p>
          <a:p>
            <a:pPr lvl="2"/>
            <a:r>
              <a:rPr lang="en-US" sz="3200" dirty="0" smtClean="0"/>
              <a:t>Inspirational motivation</a:t>
            </a:r>
          </a:p>
          <a:p>
            <a:pPr lvl="2"/>
            <a:r>
              <a:rPr lang="en-US" sz="3200" dirty="0" smtClean="0"/>
              <a:t>Intellectual motivation</a:t>
            </a:r>
          </a:p>
          <a:p>
            <a:pPr lvl="2"/>
            <a:r>
              <a:rPr lang="en-US" sz="3200" dirty="0" smtClean="0"/>
              <a:t>Individualized consideration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or Approach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Widely researched many different perspectives</a:t>
            </a:r>
          </a:p>
          <a:p>
            <a:r>
              <a:rPr lang="en-US" dirty="0" smtClean="0"/>
              <a:t>Intuitive Appeal</a:t>
            </a:r>
          </a:p>
          <a:p>
            <a:r>
              <a:rPr lang="en-US" dirty="0" smtClean="0"/>
              <a:t>Process that occurs between followers and leaders</a:t>
            </a:r>
          </a:p>
          <a:p>
            <a:r>
              <a:rPr lang="en-US" dirty="0" smtClean="0"/>
              <a:t>Provides a broader view of leadership that augments other leadership models</a:t>
            </a:r>
          </a:p>
          <a:p>
            <a:r>
              <a:rPr lang="en-US" dirty="0" smtClean="0"/>
              <a:t>Places strong emphasis on followers’ needs, values, and morals</a:t>
            </a:r>
          </a:p>
          <a:p>
            <a:r>
              <a:rPr lang="en-US" dirty="0" smtClean="0"/>
              <a:t>Evidenced to be effective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Lacks conceptual clarity</a:t>
            </a:r>
          </a:p>
          <a:p>
            <a:r>
              <a:rPr lang="en-US" dirty="0" smtClean="0"/>
              <a:t>MLQ measurement</a:t>
            </a:r>
          </a:p>
          <a:p>
            <a:r>
              <a:rPr lang="en-US" dirty="0" smtClean="0"/>
              <a:t>Leadership treated as a personality trait rather than learned behavior</a:t>
            </a:r>
          </a:p>
          <a:p>
            <a:r>
              <a:rPr lang="en-US" dirty="0" smtClean="0"/>
              <a:t>Lacks research to establish actual transformation of individuals/organizations</a:t>
            </a:r>
          </a:p>
          <a:p>
            <a:r>
              <a:rPr lang="en-US" dirty="0" smtClean="0"/>
              <a:t>Elitist and antidemocratic</a:t>
            </a:r>
          </a:p>
          <a:p>
            <a:r>
              <a:rPr lang="en-US" dirty="0" smtClean="0"/>
              <a:t>The transformational leader suffers from a “heroic leadership” bias</a:t>
            </a:r>
          </a:p>
          <a:p>
            <a:r>
              <a:rPr lang="en-US" dirty="0" smtClean="0"/>
              <a:t>The potential to be abused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followers </a:t>
            </a:r>
            <a:r>
              <a:rPr lang="en-US" sz="2800" i="1" dirty="0" smtClean="0"/>
              <a:t>perceive</a:t>
            </a:r>
            <a:r>
              <a:rPr lang="en-US" sz="2800" dirty="0" smtClean="0"/>
              <a:t> leader as being charismatic, confident, powerful, and focused on higher-order ideals.</a:t>
            </a:r>
          </a:p>
          <a:p>
            <a:r>
              <a:rPr lang="en-US" sz="2800" dirty="0" smtClean="0"/>
              <a:t>Followers admire and trust leader and thus buy into mission, even if it requires radical changes in the organization.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 smtClean="0"/>
              <a:t>Leaders act as mentors—help followers and colleagues develop potential and take responsibility for own development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 smtClean="0"/>
              <a:t>Use two-way communication, and interact personally with others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Uses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err="1" smtClean="0"/>
              <a:t>Northouse</a:t>
            </a:r>
            <a:r>
              <a:rPr lang="en-US" sz="3600" dirty="0" smtClean="0"/>
              <a:t>, P.G. (2013). </a:t>
            </a:r>
            <a:r>
              <a:rPr lang="en-US" sz="3600" i="1" dirty="0" smtClean="0"/>
              <a:t>Leadership Theory and Practice. </a:t>
            </a:r>
            <a:r>
              <a:rPr lang="en-US" sz="3600" dirty="0" smtClean="0"/>
              <a:t>Thousand Oaks, CA: Sage Publications Ltd.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761</TotalTime>
  <Words>290</Words>
  <Application>Microsoft Office PowerPoint</Application>
  <PresentationFormat>On-screen Show (4:3)</PresentationFormat>
  <Paragraphs>52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Transformational Leadership</vt:lpstr>
      <vt:lpstr>History</vt:lpstr>
      <vt:lpstr>Theory</vt:lpstr>
      <vt:lpstr>Components or Approach</vt:lpstr>
      <vt:lpstr>Strengths</vt:lpstr>
      <vt:lpstr>Weaknesses</vt:lpstr>
      <vt:lpstr>Practical Uses</vt:lpstr>
      <vt:lpstr>Reference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Transformational Leadership</dc:title>
  <dc:creator>GRO-OHudley</dc:creator>
  <cp:lastModifiedBy>GRO-OHudley</cp:lastModifiedBy>
  <cp:revision>59</cp:revision>
  <dcterms:created xsi:type="dcterms:W3CDTF">2013-07-16T14:48:05Z</dcterms:created>
  <dcterms:modified xsi:type="dcterms:W3CDTF">2013-07-18T03:18:49Z</dcterms:modified>
</cp:coreProperties>
</file>